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7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akshmi25npathi/imdb-dataset-of-50k-movie-reviews" TargetMode="External"/><Relationship Id="rId2" Type="http://schemas.openxmlformats.org/officeDocument/2006/relationships/hyperlink" Target="https://github.com/Csaba79-coder/imdb-sentiment-ls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04462" y="2404534"/>
            <a:ext cx="8939588" cy="1646302"/>
          </a:xfrm>
        </p:spPr>
        <p:txBody>
          <a:bodyPr/>
          <a:lstStyle/>
          <a:p>
            <a:r>
              <a:rPr lang="hu-HU" b="1"/>
              <a:t>IMBD Sentiment Analysis - LTSM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941733" cy="1096899"/>
          </a:xfrm>
        </p:spPr>
        <p:txBody>
          <a:bodyPr>
            <a:normAutofit/>
          </a:bodyPr>
          <a:lstStyle/>
          <a:p>
            <a:pPr algn="ctr"/>
            <a:r>
              <a:rPr lang="hu-HU" sz="2400"/>
              <a:t>~ </a:t>
            </a:r>
            <a:r>
              <a:rPr lang="hu-HU" sz="2200"/>
              <a:t>Mélytanuló rendszerek </a:t>
            </a:r>
            <a:r>
              <a:rPr lang="hu-HU" sz="2400"/>
              <a:t>~</a:t>
            </a:r>
            <a:endParaRPr lang="hu-HU" sz="2200" dirty="0"/>
          </a:p>
        </p:txBody>
      </p:sp>
      <p:sp>
        <p:nvSpPr>
          <p:cNvPr id="6" name="AutoShape 2" descr="Gradle vs Maven - Javatpoint"/>
          <p:cNvSpPr>
            <a:spLocks noChangeAspect="1" noChangeArrowheads="1"/>
          </p:cNvSpPr>
          <p:nvPr/>
        </p:nvSpPr>
        <p:spPr bwMode="auto">
          <a:xfrm>
            <a:off x="155575" y="-144463"/>
            <a:ext cx="1890130" cy="18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4" descr="Gradle vs Maven - Javatpoint"/>
          <p:cNvSpPr>
            <a:spLocks noChangeAspect="1" noChangeArrowheads="1"/>
          </p:cNvSpPr>
          <p:nvPr/>
        </p:nvSpPr>
        <p:spPr bwMode="auto">
          <a:xfrm>
            <a:off x="604461" y="404177"/>
            <a:ext cx="3244331" cy="32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6" name="Picture 2" descr="Pannon Egyetem">
            <a:extLst>
              <a:ext uri="{FF2B5EF4-FFF2-40B4-BE49-F238E27FC236}">
                <a16:creationId xmlns:a16="http://schemas.microsoft.com/office/drawing/2014/main" id="{5A5B6E78-412B-2855-7D39-0608CCF8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" y="4518039"/>
            <a:ext cx="5433231" cy="230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1B47C51-E52A-9931-3BB8-C8FEF1AD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15" y="4385803"/>
            <a:ext cx="3924123" cy="2472197"/>
          </a:xfrm>
          <a:prstGeom prst="rect">
            <a:avLst/>
          </a:prstGeom>
        </p:spPr>
      </p:pic>
      <p:pic>
        <p:nvPicPr>
          <p:cNvPr id="1030" name="Picture 6" descr="What is Generative AI and How Does it Work?">
            <a:extLst>
              <a:ext uri="{FF2B5EF4-FFF2-40B4-BE49-F238E27FC236}">
                <a16:creationId xmlns:a16="http://schemas.microsoft.com/office/drawing/2014/main" id="{8BDAF6A5-9D4B-CB22-139F-7948C051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88" y="0"/>
            <a:ext cx="4028536" cy="23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4EDA-9EDE-2368-F566-684E50FC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19135B-2C62-B6CA-B0ED-807B7E36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MODELL ARCHITEKTÚRA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D7B5FF-8BF8-9701-8247-6DDD2503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b="1"/>
              <a:t>Embedding Layer:</a:t>
            </a:r>
            <a:r>
              <a:rPr lang="en-US" sz="2400"/>
              <a:t> 10,000 → 128 dimenzió</a:t>
            </a:r>
            <a:endParaRPr lang="hu-HU" sz="2400"/>
          </a:p>
          <a:p>
            <a:pPr algn="just"/>
            <a:r>
              <a:rPr lang="hu-HU" sz="2400" b="1"/>
              <a:t>LSTM Layer:</a:t>
            </a:r>
            <a:r>
              <a:rPr lang="hu-HU" sz="2400"/>
              <a:t> 128 units</a:t>
            </a:r>
          </a:p>
          <a:p>
            <a:pPr lvl="1" algn="just"/>
            <a:r>
              <a:rPr lang="hu-HU" sz="2200"/>
              <a:t>Dropout: 0,5</a:t>
            </a:r>
          </a:p>
          <a:p>
            <a:pPr lvl="1" algn="just"/>
            <a:r>
              <a:rPr lang="hu-HU" sz="2400"/>
              <a:t>Recurrent dropout: 0,2</a:t>
            </a:r>
            <a:endParaRPr lang="hu-HU" sz="2200"/>
          </a:p>
          <a:p>
            <a:pPr algn="just"/>
            <a:r>
              <a:rPr lang="hu-HU" sz="2400" b="1"/>
              <a:t>Dropout Layer:</a:t>
            </a:r>
            <a:r>
              <a:rPr lang="hu-HU" sz="2400"/>
              <a:t> 0,5</a:t>
            </a:r>
          </a:p>
          <a:p>
            <a:pPr algn="just"/>
            <a:r>
              <a:rPr lang="hu-HU" sz="2400" b="1"/>
              <a:t>Dense Output:</a:t>
            </a:r>
            <a:r>
              <a:rPr lang="hu-HU" sz="2400"/>
              <a:t> Sigmoid aktiváció</a:t>
            </a:r>
          </a:p>
          <a:p>
            <a:pPr algn="just"/>
            <a:r>
              <a:rPr lang="hu-HU" sz="2400"/>
              <a:t>Összesen: </a:t>
            </a:r>
            <a:r>
              <a:rPr lang="hu-HU" sz="2400" b="1"/>
              <a:t>1.411.713 paraméter</a:t>
            </a:r>
          </a:p>
          <a:p>
            <a:pPr algn="just"/>
            <a:r>
              <a:rPr lang="hu-HU" sz="2400"/>
              <a:t>Optimizer: Adam (LR: 0,001)</a:t>
            </a:r>
          </a:p>
          <a:p>
            <a:pPr algn="just"/>
            <a:r>
              <a:rPr lang="hu-HU" sz="2400"/>
              <a:t>Loss: Binary Crossentropy</a:t>
            </a:r>
            <a:endParaRPr lang="hu-HU" sz="2400" b="1"/>
          </a:p>
          <a:p>
            <a:pPr algn="just"/>
            <a:endParaRPr lang="hu-HU" sz="24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882297E-7B59-E1E2-7BB4-64491374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7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8330-8F0C-878F-F80C-0C108B62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C3016-7E16-E1B8-D58E-43D2DE7E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TRAINING FOLYAMAT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C3ED2-76FE-B978-E87C-AB2FAA96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/>
              <a:t>10 epoch (Early Stopping: 7. epoch)</a:t>
            </a:r>
            <a:endParaRPr lang="hu-HU" sz="2400"/>
          </a:p>
          <a:p>
            <a:pPr algn="just"/>
            <a:r>
              <a:rPr lang="hu-HU" sz="2400"/>
              <a:t>Callbacks:</a:t>
            </a:r>
          </a:p>
          <a:p>
            <a:pPr lvl="1" algn="just"/>
            <a:r>
              <a:rPr lang="hu-HU" sz="2200"/>
              <a:t>EarlyStopping (patience=3)</a:t>
            </a:r>
          </a:p>
          <a:p>
            <a:pPr lvl="1" algn="just"/>
            <a:r>
              <a:rPr lang="hu-HU" sz="2400"/>
              <a:t>ReduceLROnPlateau</a:t>
            </a:r>
          </a:p>
          <a:p>
            <a:pPr lvl="1" algn="just"/>
            <a:r>
              <a:rPr lang="hu-HU" sz="2400"/>
              <a:t>ModelCheckpoint</a:t>
            </a:r>
            <a:endParaRPr lang="hu-HU" sz="2200"/>
          </a:p>
          <a:p>
            <a:pPr algn="just"/>
            <a:r>
              <a:rPr lang="hu-HU" sz="2400"/>
              <a:t>Training accuracy: 96 %</a:t>
            </a:r>
          </a:p>
          <a:p>
            <a:pPr algn="just"/>
            <a:r>
              <a:rPr lang="hu-HU" sz="2400"/>
              <a:t>Validation accuracy: </a:t>
            </a:r>
            <a:r>
              <a:rPr lang="hu-HU" sz="2400" b="1"/>
              <a:t>87,96 %</a:t>
            </a:r>
          </a:p>
          <a:p>
            <a:pPr algn="just"/>
            <a:r>
              <a:rPr lang="hu-HU" sz="2400"/>
              <a:t>Enyhe overfitting (8 % gap)</a:t>
            </a:r>
          </a:p>
          <a:p>
            <a:pPr algn="just"/>
            <a:r>
              <a:rPr lang="hu-HU" sz="2400"/>
              <a:t>Best weights: 6. epoch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156E694-FC14-FBBC-8671-276C38A2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5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6131-C4DF-9750-7120-1E28BAE8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12CAECD0-6F41-52DE-E221-84413DB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DAED51-25D0-A8C8-4CF0-2C312378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2118603"/>
            <a:ext cx="10389079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CFF9-4FFD-6997-4356-A8018C01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8B1FDC-DF88-12D7-E62F-3E1550E1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8EC78B-D919-46DE-4E5B-7ECCC9F9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23"/>
            <a:ext cx="8596668" cy="4531739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Validation Accuracy: 87,96 %</a:t>
            </a:r>
          </a:p>
          <a:p>
            <a:pPr algn="just"/>
            <a:r>
              <a:rPr lang="hu-HU" sz="2400"/>
              <a:t>Confusion Matrix:</a:t>
            </a:r>
          </a:p>
          <a:p>
            <a:pPr lvl="1" algn="just"/>
            <a:r>
              <a:rPr lang="hu-HU" sz="2200"/>
              <a:t>True Negative: 87,96 %</a:t>
            </a:r>
          </a:p>
          <a:p>
            <a:pPr lvl="1" algn="just"/>
            <a:r>
              <a:rPr lang="hu-HU" sz="2400"/>
              <a:t>True Positive: 88,08 %</a:t>
            </a:r>
          </a:p>
          <a:p>
            <a:pPr lvl="1" algn="just"/>
            <a:r>
              <a:rPr lang="hu-HU" sz="2400"/>
              <a:t>Kiegyensúlyozott hibák (FP ≈ FN)</a:t>
            </a:r>
            <a:endParaRPr lang="hu-HU" sz="2200"/>
          </a:p>
          <a:p>
            <a:pPr algn="just"/>
            <a:r>
              <a:rPr lang="hu-HU" sz="2400"/>
              <a:t>Classification Report:</a:t>
            </a:r>
          </a:p>
          <a:p>
            <a:pPr lvl="1" algn="just"/>
            <a:r>
              <a:rPr lang="hu-HU" sz="2200"/>
              <a:t>Precision: 0,88</a:t>
            </a:r>
          </a:p>
          <a:p>
            <a:pPr lvl="1" algn="just"/>
            <a:r>
              <a:rPr lang="hu-HU" sz="2400"/>
              <a:t>Recall: 0,88</a:t>
            </a:r>
          </a:p>
          <a:p>
            <a:pPr lvl="1" algn="just"/>
            <a:r>
              <a:rPr lang="hu-HU" sz="2400"/>
              <a:t>F1-score: 0,88</a:t>
            </a:r>
            <a:endParaRPr lang="hu-HU" sz="220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77D4E92-415F-70C0-A204-471A60A5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2CA1-18A8-21AE-9C2E-54B92751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2A0F749B-3AED-1E97-553D-FA12C700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45C71BC-4E4C-D730-9592-FD70214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1" y="435393"/>
            <a:ext cx="7766097" cy="59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13B-3CB8-00CD-A6B5-2937DEAD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C5FAFF-4646-D68D-2F8A-58B21B8C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EREDMÉNYEK II. ÉS KÖVETKEZTETÉSEK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51260-FFFA-E651-32C8-19573A3D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955"/>
            <a:ext cx="8596668" cy="4031407"/>
          </a:xfrm>
        </p:spPr>
        <p:txBody>
          <a:bodyPr>
            <a:normAutofit/>
          </a:bodyPr>
          <a:lstStyle/>
          <a:p>
            <a:pPr algn="just"/>
            <a:r>
              <a:rPr lang="hu-HU" sz="2400" b="1"/>
              <a:t>AUC Score: 94,71 %</a:t>
            </a:r>
            <a:r>
              <a:rPr lang="hu-HU" sz="2400"/>
              <a:t> (kiváló)</a:t>
            </a:r>
          </a:p>
          <a:p>
            <a:pPr algn="just"/>
            <a:r>
              <a:rPr lang="hu-HU" sz="2400"/>
              <a:t>ROC görbe &gt;&gt; random classifier</a:t>
            </a:r>
          </a:p>
          <a:p>
            <a:pPr algn="just"/>
            <a:r>
              <a:rPr lang="hu-HU" sz="2400"/>
              <a:t>Nincs osztály bias</a:t>
            </a:r>
          </a:p>
          <a:p>
            <a:pPr algn="just"/>
            <a:r>
              <a:rPr lang="hu-HU" sz="2400"/>
              <a:t>Továbbfejlesztési lehetőségek:</a:t>
            </a:r>
          </a:p>
          <a:p>
            <a:pPr lvl="1" algn="just"/>
            <a:r>
              <a:rPr lang="hu-HU" sz="2200"/>
              <a:t>Bidirectional LSTM</a:t>
            </a:r>
          </a:p>
          <a:p>
            <a:pPr lvl="1" algn="just"/>
            <a:r>
              <a:rPr lang="hu-HU" sz="2000"/>
              <a:t>Pretrained embeddings (BERT)</a:t>
            </a:r>
          </a:p>
          <a:p>
            <a:pPr lvl="1" algn="just"/>
            <a:r>
              <a:rPr lang="hu-HU" sz="2000"/>
              <a:t>Ensemble módszerek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4CFA2AC2-7CE4-E8FB-AE46-C96B567C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64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1C60-86BB-31C9-185E-5C9D024D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0E67F497-3EBA-04E1-3769-13BEC91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0E01A8-FE0F-45C5-1256-7439E8F0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4" y="623170"/>
            <a:ext cx="7802717" cy="5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1259457"/>
            <a:ext cx="8596668" cy="4781905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Forráskód:</a:t>
            </a:r>
            <a:endParaRPr lang="hu-HU" sz="2400" dirty="0"/>
          </a:p>
          <a:p>
            <a:pPr marL="0" indent="0" algn="just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>
                <a:hlinkClick r:id="rId2"/>
              </a:rPr>
              <a:t>https://github.com/Csaba79-coder/imdb-sentiment-lstm</a:t>
            </a:r>
            <a:endParaRPr lang="hu-HU" sz="2400"/>
          </a:p>
          <a:p>
            <a:pPr algn="just"/>
            <a:endParaRPr lang="hu-HU" sz="2400"/>
          </a:p>
          <a:p>
            <a:pPr algn="just"/>
            <a:r>
              <a:rPr lang="hu-HU" sz="2400"/>
              <a:t>Adathalmaz forrása:</a:t>
            </a:r>
            <a:r>
              <a:rPr lang="hu-HU" sz="200"/>
              <a:t>(</a:t>
            </a:r>
          </a:p>
          <a:p>
            <a:pPr marL="0" indent="0" algn="ctr">
              <a:buNone/>
            </a:pPr>
            <a:r>
              <a:rPr lang="hu-HU" sz="2400" i="1"/>
              <a:t>(utolsó megtekintés dátuma 2025.10.23.)</a:t>
            </a:r>
          </a:p>
          <a:p>
            <a:pPr marL="0" indent="0" algn="ctr">
              <a:buNone/>
            </a:pPr>
            <a:endParaRPr lang="hu-HU" sz="2400" i="1" dirty="0"/>
          </a:p>
          <a:p>
            <a:pPr marL="0" indent="0" algn="ctr">
              <a:buNone/>
            </a:pPr>
            <a:r>
              <a:rPr lang="hu-HU" sz="2400">
                <a:hlinkClick r:id="rId3"/>
              </a:rPr>
              <a:t>https://www.kaggle.com/datasets/lakshmi25npathi/imdb-dataset-of-50k-movie-reviews</a:t>
            </a:r>
            <a:endParaRPr lang="hu-HU" sz="2400"/>
          </a:p>
          <a:p>
            <a:pPr marL="0" indent="0" algn="ctr">
              <a:buNone/>
            </a:pPr>
            <a:endParaRPr lang="hu-HU" sz="24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Készítette</a:t>
            </a:r>
            <a:r>
              <a:rPr lang="hu-HU" dirty="0"/>
              <a:t>:</a:t>
            </a:r>
            <a:endParaRPr lang="hu-HU" b="1" i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2143125"/>
            <a:ext cx="8596668" cy="363421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sz="2900" dirty="0"/>
          </a:p>
          <a:p>
            <a:pPr marL="0" indent="0">
              <a:buNone/>
            </a:pPr>
            <a:endParaRPr lang="hu-HU" sz="12000" dirty="0">
              <a:latin typeface="Blackadder ITC" panose="04020505051007020D02" pitchFamily="82" charset="0"/>
            </a:endParaRPr>
          </a:p>
          <a:p>
            <a:pPr marL="0" indent="0">
              <a:buNone/>
            </a:pPr>
            <a:r>
              <a:rPr lang="hu-HU" sz="12000">
                <a:latin typeface="Blackadder ITC" panose="04020505051007020D02" pitchFamily="82" charset="0"/>
              </a:rPr>
              <a:t>Vadász </a:t>
            </a:r>
            <a:r>
              <a:rPr lang="hu-HU" sz="12000" dirty="0">
                <a:latin typeface="Blackadder ITC" panose="04020505051007020D02" pitchFamily="82" charset="0"/>
              </a:rPr>
              <a:t>Csaba</a:t>
            </a:r>
          </a:p>
          <a:p>
            <a:pPr marL="0" indent="0">
              <a:buNone/>
            </a:pPr>
            <a:endParaRPr lang="hu-HU" sz="640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r>
              <a:rPr lang="hu-HU" sz="6400" dirty="0"/>
              <a:t>Programtervező informatikus mesterképzés</a:t>
            </a:r>
          </a:p>
          <a:p>
            <a:pPr marL="0" indent="0">
              <a:buNone/>
            </a:pPr>
            <a:r>
              <a:rPr lang="hu-HU" sz="6400" dirty="0"/>
              <a:t>Levelező tagozat</a:t>
            </a:r>
          </a:p>
          <a:p>
            <a:pPr marL="0" indent="0">
              <a:buNone/>
            </a:pPr>
            <a:r>
              <a:rPr lang="hu-HU" sz="6600"/>
              <a:t>2025/2026. </a:t>
            </a:r>
            <a:r>
              <a:rPr lang="hu-HU" sz="6600" dirty="0"/>
              <a:t>I. (őszi) félév</a:t>
            </a:r>
            <a:endParaRPr lang="hu-HU" sz="6400" dirty="0"/>
          </a:p>
          <a:p>
            <a:pPr marL="0" indent="0">
              <a:buNone/>
            </a:pPr>
            <a:endParaRPr lang="hu-HU" sz="6400" dirty="0"/>
          </a:p>
          <a:p>
            <a:pPr marL="0" indent="0">
              <a:buNone/>
            </a:pPr>
            <a:endParaRPr lang="hu-HU" sz="6400" dirty="0"/>
          </a:p>
        </p:txBody>
      </p:sp>
      <p:pic>
        <p:nvPicPr>
          <p:cNvPr id="4" name="Picture 2" descr="egyetemi logo - Pannon Egyetem - GTK">
            <a:extLst>
              <a:ext uri="{FF2B5EF4-FFF2-40B4-BE49-F238E27FC236}">
                <a16:creationId xmlns:a16="http://schemas.microsoft.com/office/drawing/2014/main" id="{B5EEC3C3-0B43-E9AB-3345-4A483726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unny Question And Answer PNG Transparent Images Free Download | Vector  Files | Pngtree">
            <a:extLst>
              <a:ext uri="{FF2B5EF4-FFF2-40B4-BE49-F238E27FC236}">
                <a16:creationId xmlns:a16="http://schemas.microsoft.com/office/drawing/2014/main" id="{B985817A-6DA4-7AAB-F40A-201394AA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81" y="124543"/>
            <a:ext cx="5003321" cy="50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32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93EE-F01E-09D5-A69A-85E19BD5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9CF75-6F9A-27C0-D805-E5676DE8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Projekt áttekintés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4E16D-6196-1C90-FAF7-0708B2B1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400"/>
              <a:t>IMDB filmkritikák sentiment elemzése</a:t>
            </a:r>
          </a:p>
          <a:p>
            <a:pPr algn="just"/>
            <a:r>
              <a:rPr lang="hu-HU" sz="2400"/>
              <a:t>Many-to-One LSTM neurális háló</a:t>
            </a:r>
          </a:p>
          <a:p>
            <a:pPr algn="just"/>
            <a:r>
              <a:rPr lang="hu-HU" sz="2400"/>
              <a:t>Bináris osztályozás: pozitív vs. negatív</a:t>
            </a:r>
          </a:p>
          <a:p>
            <a:pPr algn="just"/>
            <a:r>
              <a:rPr lang="hu-HU" sz="2400"/>
              <a:t>50.000 eredeti adathalmaz mérete</a:t>
            </a:r>
            <a:endParaRPr lang="hu-HU" sz="2400" dirty="0"/>
          </a:p>
          <a:p>
            <a:pPr algn="just"/>
            <a:r>
              <a:rPr lang="hu-HU" sz="2400"/>
              <a:t>49.578 egyedi kritika feldolgozása</a:t>
            </a:r>
          </a:p>
          <a:p>
            <a:pPr algn="just"/>
            <a:r>
              <a:rPr lang="hu-HU" sz="2400"/>
              <a:t>Kiegyensúlyozott adathalmaz: </a:t>
            </a:r>
          </a:p>
          <a:p>
            <a:pPr lvl="1" algn="just"/>
            <a:r>
              <a:rPr lang="hu-HU" sz="2200"/>
              <a:t>50,19 % (pozitív)</a:t>
            </a:r>
          </a:p>
          <a:p>
            <a:pPr lvl="1" algn="just"/>
            <a:r>
              <a:rPr lang="hu-HU" sz="2200"/>
              <a:t>49,81 % (negatív)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B8FCD7E0-8C8C-F6EC-CDFE-EC894A3F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FE3BBA3-98CA-F1AA-7692-85BAFB58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1" y="4562155"/>
            <a:ext cx="501084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A860727D-5A48-262E-A767-3FE4E318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683" y="4507206"/>
            <a:ext cx="2162477" cy="685896"/>
          </a:xfrm>
          <a:prstGeom prst="rect">
            <a:avLst/>
          </a:prstGeom>
        </p:spPr>
      </p:pic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C7216D0C-ABB2-7754-5C61-9F5D9774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83F90C1-390D-FCB0-CB6B-5DC827DDA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23" y="2569709"/>
            <a:ext cx="2003051" cy="19374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1304C1-884A-4ED0-01A1-3D0883981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0" y="141617"/>
            <a:ext cx="6574766" cy="657476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535C586-6765-2442-2B92-43E15D994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4043">
            <a:off x="2558084" y="5256154"/>
            <a:ext cx="355332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93316-BAC7-CE38-9679-32AB7497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902AD-8735-3CB4-7B01-AA0144DF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ADATHALMAZ JELLEMZŐI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914F4-8ECA-FD34-949F-7667999D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261"/>
            <a:ext cx="8596668" cy="4454102"/>
          </a:xfrm>
        </p:spPr>
        <p:txBody>
          <a:bodyPr>
            <a:normAutofit lnSpcReduction="10000"/>
          </a:bodyPr>
          <a:lstStyle/>
          <a:p>
            <a:pPr algn="just"/>
            <a:r>
              <a:rPr lang="hu-HU" sz="2400"/>
              <a:t>Forrás: Kaggle IMDB Dataset (50K reviews) - angol</a:t>
            </a:r>
          </a:p>
          <a:p>
            <a:pPr algn="just"/>
            <a:r>
              <a:rPr lang="hu-HU" sz="2400"/>
              <a:t>Adattisztitás:</a:t>
            </a:r>
          </a:p>
          <a:p>
            <a:pPr lvl="1" algn="just"/>
            <a:r>
              <a:rPr lang="hu-HU" sz="2200"/>
              <a:t>HTML tagek eltávolítása</a:t>
            </a:r>
          </a:p>
          <a:p>
            <a:pPr lvl="1" algn="just"/>
            <a:r>
              <a:rPr lang="hu-HU" sz="2200"/>
              <a:t>422 duplikátum törlése</a:t>
            </a:r>
          </a:p>
          <a:p>
            <a:pPr lvl="1" algn="just"/>
            <a:r>
              <a:rPr lang="hu-HU" sz="2200"/>
              <a:t>Hiányzó értékek ellenőrzése</a:t>
            </a:r>
          </a:p>
          <a:p>
            <a:pPr algn="just"/>
            <a:r>
              <a:rPr lang="pt-BR" sz="2400"/>
              <a:t>Végső: </a:t>
            </a:r>
            <a:endParaRPr lang="hu-HU" sz="2400"/>
          </a:p>
          <a:p>
            <a:pPr lvl="1" algn="just"/>
            <a:r>
              <a:rPr lang="pt-BR" sz="2200"/>
              <a:t>24,882 pozitív</a:t>
            </a:r>
            <a:endParaRPr lang="hu-HU" sz="2200"/>
          </a:p>
          <a:p>
            <a:pPr lvl="1" algn="just"/>
            <a:r>
              <a:rPr lang="pt-BR" sz="2200"/>
              <a:t>24,696 negatív</a:t>
            </a:r>
            <a:endParaRPr lang="hu-HU" sz="2200" dirty="0"/>
          </a:p>
          <a:p>
            <a:pPr algn="just"/>
            <a:r>
              <a:rPr lang="hu-HU" sz="2400"/>
              <a:t>Átlagos hossz: 229 szó/kritika</a:t>
            </a:r>
          </a:p>
          <a:p>
            <a:pPr algn="just"/>
            <a:r>
              <a:rPr lang="hu-HU" sz="2400"/>
              <a:t>Medián: 172 szó</a:t>
            </a:r>
          </a:p>
          <a:p>
            <a:pPr algn="just"/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E4E19610-68DE-AFBA-92A7-7762478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6BE2-D1A7-DE95-6A4F-B3AC2C30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6385FFA-30E9-DFF1-26EC-9269AC43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0BB547-8BC7-C31C-E1FF-C3E13E6C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73" y="3358161"/>
            <a:ext cx="9690339" cy="349827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9FBBE3-F7B1-4DA4-8A35-57440E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522"/>
            <a:ext cx="9118121" cy="338268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98D044-F8EE-3A11-78C8-99334788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03" y="4141547"/>
            <a:ext cx="1562318" cy="43821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D587D6D-B540-F3A7-B3AC-1DECB0469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51" y="3221465"/>
            <a:ext cx="876422" cy="100979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066C412-5222-821E-D539-61EBB156A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9" y="5971248"/>
            <a:ext cx="1209844" cy="419158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EB9E46A-FE4D-5983-D8B8-EF5F6AA21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8" y="5283739"/>
            <a:ext cx="70494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611FD-07D3-F7ED-4BD0-2FD39F20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7B6510-C29B-9395-7B52-AF63E78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SZÖVEG ANALÍZIS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FEB204-B351-4F26-73A6-CE83511D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Pozitív kritikák kulcsszavai:</a:t>
            </a:r>
          </a:p>
          <a:p>
            <a:pPr lvl="1" algn="just"/>
            <a:r>
              <a:rPr lang="hu-HU" sz="2400"/>
              <a:t>„great”, „best”, „love”, „excellent”</a:t>
            </a:r>
          </a:p>
          <a:p>
            <a:pPr algn="just"/>
            <a:r>
              <a:rPr lang="hu-HU" sz="2400"/>
              <a:t>Negatív kritikák kulcsszavai</a:t>
            </a:r>
            <a:r>
              <a:rPr lang="pt-BR" sz="2400"/>
              <a:t>: </a:t>
            </a:r>
            <a:endParaRPr lang="hu-HU" sz="2400"/>
          </a:p>
          <a:p>
            <a:pPr lvl="1" algn="just"/>
            <a:r>
              <a:rPr lang="hu-HU" sz="2200"/>
              <a:t>„bad”, „worst”, „waste”, „boring”</a:t>
            </a:r>
            <a:endParaRPr lang="hu-HU" sz="2200" dirty="0"/>
          </a:p>
          <a:p>
            <a:pPr algn="just"/>
            <a:r>
              <a:rPr lang="hu-HU" sz="2400"/>
              <a:t>Nincs korreláció hossz és sentiment között</a:t>
            </a:r>
          </a:p>
          <a:p>
            <a:pPr algn="just"/>
            <a:r>
              <a:rPr lang="hu-HU" sz="2400"/>
              <a:t>Természetes nyelvi mintázat (Zipf törvény)</a:t>
            </a:r>
            <a:endParaRPr lang="hu-HU" sz="2200" dirty="0"/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2E19473D-E380-1EC4-7EB3-58469BBC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43F-9F0E-08A0-BBE6-AB15B0C7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7767070B-9E5B-F898-3B47-2BE7FA6E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AB999A-3E63-1C5D-1A78-CE00BCA6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89"/>
            <a:ext cx="4909016" cy="26396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457463F-6ECB-CC21-8B68-94D5D529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16" y="254952"/>
            <a:ext cx="4909016" cy="26402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9BAE872-2A21-D500-3AE4-EA9DA89F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1109"/>
            <a:ext cx="4861263" cy="323219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C86BCC2-8648-4DB3-DE8F-87FD786B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615" y="3161109"/>
            <a:ext cx="4990311" cy="33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51B8-8B73-AFFA-95C2-1EB35B05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771192-74DF-9C6D-7434-948E1ED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ADATELŐKÉSZÍTÉS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6784DC-624A-646E-16E5-D0DDEA59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8966"/>
            <a:ext cx="8596668" cy="3962396"/>
          </a:xfrm>
        </p:spPr>
        <p:txBody>
          <a:bodyPr>
            <a:normAutofit/>
          </a:bodyPr>
          <a:lstStyle/>
          <a:p>
            <a:pPr algn="just"/>
            <a:r>
              <a:rPr lang="hu-HU" sz="2400"/>
              <a:t>Tokenizáció: Keras Tokenizer</a:t>
            </a:r>
          </a:p>
          <a:p>
            <a:pPr algn="just"/>
            <a:r>
              <a:rPr lang="en-US" sz="2400"/>
              <a:t>Vocabulary size: 10</a:t>
            </a:r>
            <a:r>
              <a:rPr lang="hu-HU" sz="2400"/>
              <a:t>.</a:t>
            </a:r>
            <a:r>
              <a:rPr lang="en-US" sz="2400"/>
              <a:t>000 leggyakoribb szó</a:t>
            </a:r>
            <a:endParaRPr lang="hu-HU" sz="2400"/>
          </a:p>
          <a:p>
            <a:pPr algn="just"/>
            <a:r>
              <a:rPr lang="hu-HU" sz="2400"/>
              <a:t>Padding: 200 token/szekvencia</a:t>
            </a:r>
          </a:p>
          <a:p>
            <a:pPr algn="just"/>
            <a:r>
              <a:rPr lang="sv-SE" sz="2400"/>
              <a:t>58</a:t>
            </a:r>
            <a:r>
              <a:rPr lang="hu-HU" sz="2400"/>
              <a:t>,</a:t>
            </a:r>
            <a:r>
              <a:rPr lang="sv-SE" sz="2400"/>
              <a:t>9</a:t>
            </a:r>
            <a:r>
              <a:rPr lang="hu-HU" sz="2400"/>
              <a:t> </a:t>
            </a:r>
            <a:r>
              <a:rPr lang="sv-SE" sz="2400"/>
              <a:t>% padding igényelt (rövid kritikák)</a:t>
            </a:r>
            <a:endParaRPr lang="hu-HU" sz="2400"/>
          </a:p>
          <a:p>
            <a:pPr algn="just"/>
            <a:r>
              <a:rPr lang="hu-HU" sz="2400"/>
              <a:t>40,8 % truncation igényelt (hosszú kritikák)</a:t>
            </a:r>
          </a:p>
          <a:p>
            <a:pPr algn="just"/>
            <a:r>
              <a:rPr lang="hu-HU" sz="2400"/>
              <a:t>Train-validation split reprezentatív</a:t>
            </a:r>
          </a:p>
        </p:txBody>
      </p:sp>
      <p:pic>
        <p:nvPicPr>
          <p:cNvPr id="2050" name="Picture 2" descr="egyetemi logo - Pannon Egyetem - GTK">
            <a:extLst>
              <a:ext uri="{FF2B5EF4-FFF2-40B4-BE49-F238E27FC236}">
                <a16:creationId xmlns:a16="http://schemas.microsoft.com/office/drawing/2014/main" id="{70895CE4-3BD3-8F12-D00D-207EF095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FDC0A73-A07F-60CC-E2CD-4899186A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90" y="5317704"/>
            <a:ext cx="5591955" cy="46679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2D3301D-A5F8-E6FD-CBAC-3F95E28C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4" y="5750638"/>
            <a:ext cx="5772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5C06-020E-F8AC-700D-E78EA87B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gyetemi logo - Pannon Egyetem - GTK">
            <a:extLst>
              <a:ext uri="{FF2B5EF4-FFF2-40B4-BE49-F238E27FC236}">
                <a16:creationId xmlns:a16="http://schemas.microsoft.com/office/drawing/2014/main" id="{FA6D5AFE-C3BD-7732-4F77-0EE7F119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245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515671A-0919-7E0B-B766-D09C1899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98"/>
            <a:ext cx="8557404" cy="317359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FB0308C-B62F-2B1A-7A68-E08DBA1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8" y="3448527"/>
            <a:ext cx="9198634" cy="34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675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2686</TotalTime>
  <Words>390</Words>
  <Application>Microsoft Office PowerPoint</Application>
  <PresentationFormat>Szélesvásznú</PresentationFormat>
  <Paragraphs>92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Blackadder ITC</vt:lpstr>
      <vt:lpstr>Trebuchet MS</vt:lpstr>
      <vt:lpstr>Wingdings 3</vt:lpstr>
      <vt:lpstr>Fazetta</vt:lpstr>
      <vt:lpstr>IMBD Sentiment Analysis - LTSM</vt:lpstr>
      <vt:lpstr>Projekt áttekintés</vt:lpstr>
      <vt:lpstr>PowerPoint-bemutató</vt:lpstr>
      <vt:lpstr>ADATHALMAZ JELLEMZŐI</vt:lpstr>
      <vt:lpstr>PowerPoint-bemutató</vt:lpstr>
      <vt:lpstr>SZÖVEG ANALÍZIS</vt:lpstr>
      <vt:lpstr>PowerPoint-bemutató</vt:lpstr>
      <vt:lpstr>ADATELŐKÉSZÍTÉS</vt:lpstr>
      <vt:lpstr>PowerPoint-bemutató</vt:lpstr>
      <vt:lpstr>MODELL ARCHITEKTÚRA</vt:lpstr>
      <vt:lpstr>TRAINING FOLYAMAT</vt:lpstr>
      <vt:lpstr>PowerPoint-bemutató</vt:lpstr>
      <vt:lpstr>EREDMÉNYEK I.</vt:lpstr>
      <vt:lpstr>PowerPoint-bemutató</vt:lpstr>
      <vt:lpstr>EREDMÉNYEK II. ÉS KÖVETKEZTETÉSEK</vt:lpstr>
      <vt:lpstr>PowerPoint-bemutató</vt:lpstr>
      <vt:lpstr> </vt:lpstr>
      <vt:lpstr>Készítette: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Datamanipultion &amp; structure</dc:title>
  <dc:creator>Computer</dc:creator>
  <cp:lastModifiedBy>Csaba Vadász</cp:lastModifiedBy>
  <cp:revision>103</cp:revision>
  <dcterms:created xsi:type="dcterms:W3CDTF">2022-04-29T06:31:55Z</dcterms:created>
  <dcterms:modified xsi:type="dcterms:W3CDTF">2025-10-23T10:56:44Z</dcterms:modified>
</cp:coreProperties>
</file>